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882" y="-398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641CC-3D27-4540-820A-D880390D98F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890D9-C6DA-4336-A846-4721EF574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963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1pPr>
    <a:lvl2pPr marL="457123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2pPr>
    <a:lvl3pPr marL="914248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3pPr>
    <a:lvl4pPr marL="1371371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4pPr>
    <a:lvl5pPr marL="1828495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5pPr>
    <a:lvl6pPr marL="2285619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6pPr>
    <a:lvl7pPr marL="2742743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7pPr>
    <a:lvl8pPr marL="3199866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8pPr>
    <a:lvl9pPr marL="3656991" algn="l" defTabSz="914248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890D9-C6DA-4336-A846-4721EF5749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37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29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82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5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5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70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9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69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69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2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00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2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2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91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2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85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2EC51-E2CC-4C7D-B9D6-AE6A9B2C67B8}" type="datetimeFigureOut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8E5CA-4C43-48DE-83C0-745C0C30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53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town.shiranuka.lg.jp/section/kikaku/h8v21a000000i2m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350764" y="6845712"/>
            <a:ext cx="6140748" cy="284692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2" tIns="45720" rIns="91442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04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1917" y="413273"/>
            <a:ext cx="6135250" cy="895117"/>
          </a:xfrm>
          <a:prstGeom prst="rect">
            <a:avLst/>
          </a:prstGeom>
          <a:pattFill prst="lgCheck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en-US" altLang="ja-JP" sz="1304" dirty="0" smtClean="0"/>
          </a:p>
          <a:p>
            <a:endParaRPr lang="en-US" altLang="ja-JP" sz="1304" dirty="0"/>
          </a:p>
          <a:p>
            <a:endParaRPr lang="en-US" altLang="ja-JP" sz="1304" dirty="0" smtClean="0"/>
          </a:p>
          <a:p>
            <a:endParaRPr lang="en-US" altLang="ja-JP" sz="1304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0765" y="362348"/>
            <a:ext cx="6140747" cy="95385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799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白糠町企業活動支援</a:t>
            </a:r>
            <a:r>
              <a:rPr lang="ja-JP" altLang="en-US" sz="2799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条例に基づく</a:t>
            </a:r>
            <a:endParaRPr lang="en-US" altLang="ja-JP" sz="2799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799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支援措置のご案内</a:t>
            </a:r>
            <a:endParaRPr lang="ja-JP" altLang="en-US" sz="2799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1382" y="188047"/>
            <a:ext cx="5113017" cy="307776"/>
          </a:xfrm>
          <a:prstGeom prst="rect">
            <a:avLst/>
          </a:prstGeom>
          <a:noFill/>
        </p:spPr>
        <p:txBody>
          <a:bodyPr wrap="squar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1600" dirty="0">
                <a:solidFill>
                  <a:schemeClr val="accent2"/>
                </a:solidFill>
                <a:effectLst>
                  <a:glow>
                    <a:schemeClr val="bg1">
                      <a:alpha val="40000"/>
                    </a:schemeClr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町内に企業立地を検討されている事業者、町内企業の皆様へ！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26480"/>
              </p:ext>
            </p:extLst>
          </p:nvPr>
        </p:nvGraphicFramePr>
        <p:xfrm>
          <a:off x="355605" y="5076191"/>
          <a:ext cx="6145883" cy="1645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97784">
                  <a:extLst>
                    <a:ext uri="{9D8B030D-6E8A-4147-A177-3AD203B41FA5}">
                      <a16:colId xmlns:a16="http://schemas.microsoft.com/office/drawing/2014/main" val="610670356"/>
                    </a:ext>
                  </a:extLst>
                </a:gridCol>
                <a:gridCol w="2111410">
                  <a:extLst>
                    <a:ext uri="{9D8B030D-6E8A-4147-A177-3AD203B41FA5}">
                      <a16:colId xmlns:a16="http://schemas.microsoft.com/office/drawing/2014/main" val="3636324127"/>
                    </a:ext>
                  </a:extLst>
                </a:gridCol>
                <a:gridCol w="1337643">
                  <a:extLst>
                    <a:ext uri="{9D8B030D-6E8A-4147-A177-3AD203B41FA5}">
                      <a16:colId xmlns:a16="http://schemas.microsoft.com/office/drawing/2014/main" val="3341676011"/>
                    </a:ext>
                  </a:extLst>
                </a:gridCol>
                <a:gridCol w="999046">
                  <a:extLst>
                    <a:ext uri="{9D8B030D-6E8A-4147-A177-3AD203B41FA5}">
                      <a16:colId xmlns:a16="http://schemas.microsoft.com/office/drawing/2014/main" val="3750801461"/>
                    </a:ext>
                  </a:extLst>
                </a:gridCol>
              </a:tblGrid>
              <a:tr h="1998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対象業種</a:t>
                      </a:r>
                      <a:endParaRPr kumimoji="1" lang="ja-JP" altLang="en-US" sz="1000" b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対象要件</a:t>
                      </a:r>
                      <a:endParaRPr kumimoji="1" lang="ja-JP" altLang="en-US" sz="1000" b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補助金の額</a:t>
                      </a:r>
                      <a:endParaRPr kumimoji="1" lang="ja-JP" altLang="en-US" sz="1000" b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補助限度額</a:t>
                      </a:r>
                      <a:endParaRPr kumimoji="1" lang="ja-JP" altLang="en-US" sz="1000" b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004618"/>
                  </a:ext>
                </a:extLst>
              </a:tr>
              <a:tr h="574464">
                <a:tc row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・製造業</a:t>
                      </a:r>
                      <a:endParaRPr kumimoji="1" lang="en-US" altLang="ja-JP" sz="1000" dirty="0" smtClean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・旅館業</a:t>
                      </a:r>
                      <a:endParaRPr kumimoji="1" lang="en-US" altLang="ja-JP" sz="1000" dirty="0" smtClean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・農林水産物等販売業</a:t>
                      </a:r>
                      <a:endParaRPr kumimoji="1" lang="en-US" altLang="ja-JP" sz="1000" dirty="0" smtClean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・情報サービス業</a:t>
                      </a:r>
                      <a:endParaRPr kumimoji="1" lang="en-US" altLang="ja-JP" sz="1000" dirty="0" smtClean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新設の場合</a:t>
                      </a:r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取得した固定資産（土地を除く）の取得価格が</a:t>
                      </a:r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万円以上であるもの</a:t>
                      </a:r>
                      <a:endParaRPr kumimoji="1" lang="en-US" altLang="ja-JP" sz="1000" dirty="0" smtClean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新設又は増設</a:t>
                      </a:r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により取得した固定資産の取得価格の３分の２相当額</a:t>
                      </a:r>
                      <a:endParaRPr kumimoji="1" lang="ja-JP" altLang="en-US" sz="1000" dirty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１企業当たり</a:t>
                      </a:r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</a:t>
                      </a:r>
                      <a:endParaRPr kumimoji="1" lang="ja-JP" altLang="en-US" sz="1000" dirty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89276"/>
                  </a:ext>
                </a:extLst>
              </a:tr>
              <a:tr h="57446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n>
                          <a:noFill/>
                        </a:ln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増設の場合</a:t>
                      </a:r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取得した固定資産（土地を除く）の取得価格が</a:t>
                      </a:r>
                      <a:r>
                        <a:rPr kumimoji="1" lang="en-US" altLang="ja-JP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2,000</a:t>
                      </a:r>
                      <a:r>
                        <a:rPr kumimoji="1" lang="ja-JP" altLang="en-US" sz="1000" dirty="0" smtClean="0">
                          <a:ln>
                            <a:noFill/>
                          </a:ln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万円以上であるもの</a:t>
                      </a: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29397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05475"/>
              </p:ext>
            </p:extLst>
          </p:nvPr>
        </p:nvGraphicFramePr>
        <p:xfrm>
          <a:off x="355603" y="1603802"/>
          <a:ext cx="6135909" cy="31063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5071">
                  <a:extLst>
                    <a:ext uri="{9D8B030D-6E8A-4147-A177-3AD203B41FA5}">
                      <a16:colId xmlns:a16="http://schemas.microsoft.com/office/drawing/2014/main" val="3659206275"/>
                    </a:ext>
                  </a:extLst>
                </a:gridCol>
                <a:gridCol w="1370048">
                  <a:extLst>
                    <a:ext uri="{9D8B030D-6E8A-4147-A177-3AD203B41FA5}">
                      <a16:colId xmlns:a16="http://schemas.microsoft.com/office/drawing/2014/main" val="1299803837"/>
                    </a:ext>
                  </a:extLst>
                </a:gridCol>
                <a:gridCol w="1092636">
                  <a:extLst>
                    <a:ext uri="{9D8B030D-6E8A-4147-A177-3AD203B41FA5}">
                      <a16:colId xmlns:a16="http://schemas.microsoft.com/office/drawing/2014/main" val="3825489346"/>
                    </a:ext>
                  </a:extLst>
                </a:gridCol>
                <a:gridCol w="1355337">
                  <a:extLst>
                    <a:ext uri="{9D8B030D-6E8A-4147-A177-3AD203B41FA5}">
                      <a16:colId xmlns:a16="http://schemas.microsoft.com/office/drawing/2014/main" val="3769393316"/>
                    </a:ext>
                  </a:extLst>
                </a:gridCol>
                <a:gridCol w="892817">
                  <a:extLst>
                    <a:ext uri="{9D8B030D-6E8A-4147-A177-3AD203B41FA5}">
                      <a16:colId xmlns:a16="http://schemas.microsoft.com/office/drawing/2014/main" val="2341676268"/>
                    </a:ext>
                  </a:extLst>
                </a:gridCol>
              </a:tblGrid>
              <a:tr h="2256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種類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対象業種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対象要件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課税免除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192794"/>
                  </a:ext>
                </a:extLst>
              </a:tr>
              <a:tr h="789868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地域未来投資促進法関係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承認地域経済牽引事業（国による課税特例の確認を受けたもの）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固定資産（土地・家屋・構築物）の取得価格が１億円超であるもの（農林漁業関連業種については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万円超）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新設・増設のみ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endParaRPr kumimoji="1" lang="ja-JP" altLang="en-US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基準年度から３か年度に限り全額免除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587840"/>
                  </a:ext>
                </a:extLst>
              </a:tr>
              <a:tr h="366724">
                <a:tc rowSpan="6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過疎地域の持続的発展の支援に関する特別措置法関係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・製造業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・旅館業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資本金の規模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60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固定資産（土地を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除く）の取得価格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60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56092"/>
                  </a:ext>
                </a:extLst>
              </a:tr>
              <a:tr h="2256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万円以下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66853"/>
                  </a:ext>
                </a:extLst>
              </a:tr>
              <a:tr h="3667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万円超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１億円以下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新設・増設のみ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575977"/>
                  </a:ext>
                </a:extLst>
              </a:tr>
              <a:tr h="3667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１億円超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新設・増設のみ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484738"/>
                  </a:ext>
                </a:extLst>
              </a:tr>
              <a:tr h="22567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r>
                        <a:rPr kumimoji="1" lang="ja-JP" altLang="en-US" sz="1000" kern="1200" spc="-100" baseline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農林水産物等販売業</a:t>
                      </a:r>
                      <a:endParaRPr kumimoji="1" lang="en-US" altLang="ja-JP" sz="1000" kern="1200" spc="-100" baseline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・情報サービス業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万円以下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81934"/>
                  </a:ext>
                </a:extLst>
              </a:tr>
              <a:tr h="3667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5,000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万円超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500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万円以上</a:t>
                      </a:r>
                      <a:endParaRPr kumimoji="1" lang="en-US" altLang="ja-JP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新設・増設のみ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678792"/>
                  </a:ext>
                </a:extLst>
              </a:tr>
            </a:tbl>
          </a:graphicData>
        </a:graphic>
      </p:graphicFrame>
      <p:sp>
        <p:nvSpPr>
          <p:cNvPr id="28" name="テキスト ボックス 27"/>
          <p:cNvSpPr txBox="1"/>
          <p:nvPr/>
        </p:nvSpPr>
        <p:spPr>
          <a:xfrm>
            <a:off x="476250" y="7127732"/>
            <a:ext cx="2876550" cy="2169825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 ⇒ 事業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の用に供する施設又は設備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で、町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内に設置するものをいいます。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○新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 ⇒ 次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に掲げる場合をいいます。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事業場を有していない者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が、新たに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事業場を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設置する場合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事業場を有する者が、異種の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事業を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行うため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、新たに事業場を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設置する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場合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○増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 ⇒ 次に掲げる場合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をいいます。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事業場を有する者が、同種の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事業を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拡大するため、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当該事業場を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拡張し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又は新たに事業場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を設置する場合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事業場を有する者が、生産能力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を増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lang="ja-JP" altLang="en-US" sz="9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加させる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目的をもって、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当該事業場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に新たに設備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を設置する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5603" y="4724937"/>
            <a:ext cx="6146799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（設備投資資金助成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400" b="1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5602" y="1289446"/>
            <a:ext cx="6146799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（課税の免除）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505201" y="7129647"/>
            <a:ext cx="2857500" cy="1338828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事業場の取得等（新設・増設工事等）の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着手前に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「指定申請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」を行ってください。（書類審査等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時間を要する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場合が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あります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ので、申請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はお早め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にお願いいたします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。）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○着手後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に「着手届」、完成後に「完成届」、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操業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開始後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に「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操業等開始届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を提出してください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○課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税免除の申請は、課税免除を受けようとする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１月末まで、補助金の申請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は「操業等開始届」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提出後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に行ってください。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05201" y="8708959"/>
            <a:ext cx="2247899" cy="877163"/>
          </a:xfrm>
          <a:prstGeom prst="rect">
            <a:avLst/>
          </a:prstGeom>
          <a:gradFill>
            <a:gsLst>
              <a:gs pos="90000">
                <a:schemeClr val="accent5">
                  <a:lumMod val="20000"/>
                  <a:lumOff val="80000"/>
                </a:schemeClr>
              </a:gs>
              <a:gs pos="3100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白糠町企画総務部企画財政課企業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誘致係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01547-2-2171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（内線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233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235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〒</a:t>
            </a:r>
            <a:r>
              <a:rPr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088-0392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白糠郡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白糠町西１条南１丁目１番地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ﾎｰﾑﾍﾟｰｼﾞ</a:t>
            </a:r>
            <a:r>
              <a:rPr lang="en-US" altLang="ja-JP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URL</a:t>
            </a:r>
            <a:r>
              <a:rPr lang="ja-JP" altLang="en-US" sz="8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：</a:t>
            </a:r>
            <a:r>
              <a:rPr lang="en-US" altLang="ja-JP" sz="700" dirty="0">
                <a:latin typeface="HGｺﾞｼｯｸM" panose="020B0609000000000000" pitchFamily="49" charset="-128"/>
                <a:ea typeface="HGｺﾞｼｯｸM" panose="020B0609000000000000" pitchFamily="49" charset="-128"/>
                <a:hlinkClick r:id="rId4"/>
              </a:rPr>
              <a:t>https://</a:t>
            </a:r>
            <a:r>
              <a:rPr lang="en-US" altLang="ja-JP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hlinkClick r:id="rId4"/>
              </a:rPr>
              <a:t>www.town.shiranuka.</a:t>
            </a:r>
          </a:p>
          <a:p>
            <a:r>
              <a:rPr lang="en-US" altLang="ja-JP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hlinkClick r:id="rId4"/>
              </a:rPr>
              <a:t>lg.jp/section/</a:t>
            </a:r>
            <a:r>
              <a:rPr lang="en-US" altLang="ja-JP" sz="700" dirty="0" err="1" smtClean="0">
                <a:latin typeface="HGｺﾞｼｯｸM" panose="020B0609000000000000" pitchFamily="49" charset="-128"/>
                <a:ea typeface="HGｺﾞｼｯｸM" panose="020B0609000000000000" pitchFamily="49" charset="-128"/>
                <a:hlinkClick r:id="rId4"/>
              </a:rPr>
              <a:t>kikaku</a:t>
            </a:r>
            <a:r>
              <a:rPr lang="en-US" altLang="ja-JP" sz="7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hlinkClick r:id="rId4"/>
              </a:rPr>
              <a:t>/h8v21a000000i2md.html</a:t>
            </a:r>
            <a:endParaRPr lang="en-US" altLang="ja-JP" sz="2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4264" y="6846143"/>
            <a:ext cx="1828800" cy="293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用語の定義</a:t>
            </a:r>
            <a:r>
              <a:rPr lang="en-US" altLang="ja-JP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41700" y="6842637"/>
            <a:ext cx="1841047" cy="293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申請の流れ</a:t>
            </a:r>
            <a:r>
              <a:rPr lang="en-US" altLang="ja-JP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34080" y="8430607"/>
            <a:ext cx="1657657" cy="303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問い合わせ先</a:t>
            </a:r>
            <a:r>
              <a:rPr lang="en-US" altLang="ja-JP" sz="1304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249" y="9332595"/>
            <a:ext cx="3095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accent2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まずはお気軽にお問い合わせください！</a:t>
            </a:r>
            <a:endParaRPr kumimoji="1" lang="ja-JP" altLang="en-US" sz="1200" dirty="0">
              <a:solidFill>
                <a:schemeClr val="accent2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982" y="8941932"/>
            <a:ext cx="645186" cy="64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1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</TotalTime>
  <Words>685</Words>
  <Application>Microsoft Office PowerPoint</Application>
  <PresentationFormat>A4 210 x 297 mm</PresentationFormat>
  <Paragraphs>86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HGｺﾞｼｯｸM</vt:lpstr>
      <vt:lpstr>HG創英角ﾎﾟｯﾌﾟ体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杉澤 稜也</dc:creator>
  <cp:lastModifiedBy>國分　翔</cp:lastModifiedBy>
  <cp:revision>161</cp:revision>
  <cp:lastPrinted>2022-05-16T05:06:44Z</cp:lastPrinted>
  <dcterms:created xsi:type="dcterms:W3CDTF">2022-03-04T06:15:20Z</dcterms:created>
  <dcterms:modified xsi:type="dcterms:W3CDTF">2022-05-18T02:46:33Z</dcterms:modified>
</cp:coreProperties>
</file>