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0" r:id="rId4"/>
    <p:sldId id="258" r:id="rId5"/>
    <p:sldId id="261" r:id="rId6"/>
    <p:sldId id="262" r:id="rId7"/>
    <p:sldId id="264" r:id="rId8"/>
    <p:sldId id="265" r:id="rId9"/>
    <p:sldId id="25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後藤田克彦" userId="48af8b3a-773d-4caf-90ac-682117d6f6e3" providerId="ADAL" clId="{18FA6827-2BC3-4B05-BD8C-84282215C10F}"/>
    <pc:docChg chg="undo custSel addSld delSld modSld">
      <pc:chgData name="後藤田克彦" userId="48af8b3a-773d-4caf-90ac-682117d6f6e3" providerId="ADAL" clId="{18FA6827-2BC3-4B05-BD8C-84282215C10F}" dt="2024-12-16T09:08:09.989" v="411" actId="1076"/>
      <pc:docMkLst>
        <pc:docMk/>
      </pc:docMkLst>
      <pc:sldChg chg="addSp modSp new mod">
        <pc:chgData name="後藤田克彦" userId="48af8b3a-773d-4caf-90ac-682117d6f6e3" providerId="ADAL" clId="{18FA6827-2BC3-4B05-BD8C-84282215C10F}" dt="2024-12-16T09:08:09.989" v="411" actId="1076"/>
        <pc:sldMkLst>
          <pc:docMk/>
          <pc:sldMk cId="2109140585" sldId="267"/>
        </pc:sldMkLst>
        <pc:spChg chg="mod">
          <ac:chgData name="後藤田克彦" userId="48af8b3a-773d-4caf-90ac-682117d6f6e3" providerId="ADAL" clId="{18FA6827-2BC3-4B05-BD8C-84282215C10F}" dt="2024-12-16T08:50:44.122" v="52" actId="20577"/>
          <ac:spMkLst>
            <pc:docMk/>
            <pc:sldMk cId="2109140585" sldId="267"/>
            <ac:spMk id="2" creationId="{38E83E1E-E44A-460F-E0AB-38EDED0F4A86}"/>
          </ac:spMkLst>
        </pc:spChg>
        <pc:spChg chg="mod">
          <ac:chgData name="後藤田克彦" userId="48af8b3a-773d-4caf-90ac-682117d6f6e3" providerId="ADAL" clId="{18FA6827-2BC3-4B05-BD8C-84282215C10F}" dt="2024-12-16T09:07:52.072" v="410" actId="27636"/>
          <ac:spMkLst>
            <pc:docMk/>
            <pc:sldMk cId="2109140585" sldId="267"/>
            <ac:spMk id="3" creationId="{A8DEB835-D347-63C3-E2CB-E50CB3C03CBC}"/>
          </ac:spMkLst>
        </pc:spChg>
        <pc:spChg chg="add mod">
          <ac:chgData name="後藤田克彦" userId="48af8b3a-773d-4caf-90ac-682117d6f6e3" providerId="ADAL" clId="{18FA6827-2BC3-4B05-BD8C-84282215C10F}" dt="2024-12-16T09:08:09.989" v="411" actId="1076"/>
          <ac:spMkLst>
            <pc:docMk/>
            <pc:sldMk cId="2109140585" sldId="267"/>
            <ac:spMk id="4" creationId="{FFB33CEE-A143-97C9-4613-D3E318E0BBB9}"/>
          </ac:spMkLst>
        </pc:spChg>
      </pc:sldChg>
      <pc:sldChg chg="new del">
        <pc:chgData name="後藤田克彦" userId="48af8b3a-773d-4caf-90ac-682117d6f6e3" providerId="ADAL" clId="{18FA6827-2BC3-4B05-BD8C-84282215C10F}" dt="2024-12-16T08:49:26.314" v="1" actId="680"/>
        <pc:sldMkLst>
          <pc:docMk/>
          <pc:sldMk cId="2201658529"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515C0-36A0-084B-0326-7DD002CDBB6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A6BD8A3-1B9D-0554-1176-61237C5A4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383AA00-57C4-6AF4-A68F-1A57AF6B31FD}"/>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16245981-372C-52DB-CC15-A4E1180114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AF1147-0C58-4021-8E2B-FD5F22531116}"/>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304511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DB90FC-1751-F0F1-FCDE-B8B7C4B624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71F5D8-8177-9CF3-AA6F-4525FB6F4E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58DEE7-9C4D-547E-E6D7-660BC7319346}"/>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2E38DAC5-DCE8-FB1F-CC60-BDAC6997D6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31830C-DB1B-8C81-FF4E-778F41CE5AD5}"/>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77573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9C6DFD4-F047-D001-5B36-11901BD8347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AF4511-7AC3-DB33-8AA7-19B5EC285E1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F8B373-A5F5-490A-1F9A-D13DBCAAEB36}"/>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75324292-2CF5-B924-5CEC-087DE31B0D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138462-DEA0-9087-4DC0-A20D037AC309}"/>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307772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2CD7-6325-1A51-D23B-175DCC7AEB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4F9C4D-59E6-3901-9B87-32A64D23646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24CEC1-745C-EA19-BCDB-8E1FA0116455}"/>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C4DCF7B5-0979-4DC9-39CB-8B437B9649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92CCCF-4BC2-33C8-A5B5-2334AFA9D86C}"/>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204664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DE311-6ABE-92EB-C44E-B0B5E3C5974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4DA796-F58B-C8B7-5A45-1E66EB85D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6A80CA5-9CC5-DA54-E8FF-F034E4883E74}"/>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9B482915-6D58-DB29-A415-83348D532B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C44F90-0E76-CB1D-6871-79D0725127E8}"/>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78271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C72BAC-44D2-32EE-00B3-D5EF9D714C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B53391-065A-48A1-9533-4EFF1871D35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18B1921-9ECB-C26B-190E-1682139F128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52541E9-033E-05DB-7EED-D7DEE7B56154}"/>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6" name="フッター プレースホルダー 5">
            <a:extLst>
              <a:ext uri="{FF2B5EF4-FFF2-40B4-BE49-F238E27FC236}">
                <a16:creationId xmlns:a16="http://schemas.microsoft.com/office/drawing/2014/main" id="{C325D63C-2323-4F22-0082-6D87317635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485A07-CF3A-E9D4-3083-2013F10BF52B}"/>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3581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CE1EF-4B3B-AF57-75AC-310A647970A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439B38-D00F-1E08-288A-2A056F8BB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70BF17-DADE-8743-2E0E-EC14582FEC3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E41EA76-DC59-7765-2D11-34DDD2785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329B37C-F4D9-D9B2-F4B7-12300E2D10E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12F6EA7-4553-613E-0180-F808DEF2AD33}"/>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8" name="フッター プレースホルダー 7">
            <a:extLst>
              <a:ext uri="{FF2B5EF4-FFF2-40B4-BE49-F238E27FC236}">
                <a16:creationId xmlns:a16="http://schemas.microsoft.com/office/drawing/2014/main" id="{9506DD81-AE14-7C78-395C-38994AA862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97716AE-B117-690E-4A8D-5DE94AA69BAC}"/>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414446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2C96B9-F0BB-9B84-BE17-CA75DA4BC61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1D9A917-3944-295A-9077-A17B0B2EE9BB}"/>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4" name="フッター プレースホルダー 3">
            <a:extLst>
              <a:ext uri="{FF2B5EF4-FFF2-40B4-BE49-F238E27FC236}">
                <a16:creationId xmlns:a16="http://schemas.microsoft.com/office/drawing/2014/main" id="{DF734459-1428-2E99-D7A2-EED05ECAFE2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7993BBA-DB25-7BF9-6E64-D4343B374B8E}"/>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65107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F9C581C-516D-FBC5-90AF-256EDB407CB3}"/>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3" name="フッター プレースホルダー 2">
            <a:extLst>
              <a:ext uri="{FF2B5EF4-FFF2-40B4-BE49-F238E27FC236}">
                <a16:creationId xmlns:a16="http://schemas.microsoft.com/office/drawing/2014/main" id="{C95439C1-BF5F-4410-5EC7-1172E38DF7E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43D87EB-D6B8-CE39-E446-8EFABDA7A832}"/>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160130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0E0D2-DFB1-BA17-10C6-3E33CABBCD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4712BB-71E5-F95F-A7A1-1107A3C01C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5F519B0-168B-F37C-65C9-5A4F40466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CDE6D7-C4E4-1A81-7097-1DDDCD7D1B0D}"/>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6" name="フッター プレースホルダー 5">
            <a:extLst>
              <a:ext uri="{FF2B5EF4-FFF2-40B4-BE49-F238E27FC236}">
                <a16:creationId xmlns:a16="http://schemas.microsoft.com/office/drawing/2014/main" id="{7161048E-A03D-A6AA-27D0-2144AAD3F7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61CF9A-B36A-F767-2CB9-B9271F3BCE66}"/>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73850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923D5-EF3F-F37E-76AB-0C460EFA2D5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7F5ACA1-AACB-8BCC-F431-305386093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CABACD8-A788-1E6C-473F-F7258BFD7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338831-D126-1BBD-474E-B3C6CC82E56E}"/>
              </a:ext>
            </a:extLst>
          </p:cNvPr>
          <p:cNvSpPr>
            <a:spLocks noGrp="1"/>
          </p:cNvSpPr>
          <p:nvPr>
            <p:ph type="dt" sz="half" idx="10"/>
          </p:nvPr>
        </p:nvSpPr>
        <p:spPr/>
        <p:txBody>
          <a:bodyPr/>
          <a:lstStyle/>
          <a:p>
            <a:fld id="{809F5B89-9C37-4438-896A-BEF3A249B4C8}" type="datetimeFigureOut">
              <a:rPr kumimoji="1" lang="ja-JP" altLang="en-US" smtClean="0"/>
              <a:t>2025/2/18</a:t>
            </a:fld>
            <a:endParaRPr kumimoji="1" lang="ja-JP" altLang="en-US"/>
          </a:p>
        </p:txBody>
      </p:sp>
      <p:sp>
        <p:nvSpPr>
          <p:cNvPr id="6" name="フッター プレースホルダー 5">
            <a:extLst>
              <a:ext uri="{FF2B5EF4-FFF2-40B4-BE49-F238E27FC236}">
                <a16:creationId xmlns:a16="http://schemas.microsoft.com/office/drawing/2014/main" id="{1239EF4A-8DD5-331C-7048-7F73A00896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A20233-8444-A061-CBE5-D1DE7194E5AF}"/>
              </a:ext>
            </a:extLst>
          </p:cNvPr>
          <p:cNvSpPr>
            <a:spLocks noGrp="1"/>
          </p:cNvSpPr>
          <p:nvPr>
            <p:ph type="sldNum" sz="quarter" idx="12"/>
          </p:nvPr>
        </p:nvSpPr>
        <p:spPr/>
        <p:txBody>
          <a:body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89004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C01AFB5-48F1-63B8-8A1D-74958052C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79ED7B-FCB2-8084-C52A-27B146C11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6B7E98-F089-67AD-C370-DF4C47617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9F5B89-9C37-4438-896A-BEF3A249B4C8}" type="datetimeFigureOut">
              <a:rPr kumimoji="1" lang="ja-JP" altLang="en-US" smtClean="0"/>
              <a:t>2025/2/18</a:t>
            </a:fld>
            <a:endParaRPr kumimoji="1" lang="ja-JP" altLang="en-US"/>
          </a:p>
        </p:txBody>
      </p:sp>
      <p:sp>
        <p:nvSpPr>
          <p:cNvPr id="5" name="フッター プレースホルダー 4">
            <a:extLst>
              <a:ext uri="{FF2B5EF4-FFF2-40B4-BE49-F238E27FC236}">
                <a16:creationId xmlns:a16="http://schemas.microsoft.com/office/drawing/2014/main" id="{0E965B16-51AE-016D-45D0-4C69796F7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2DF4220-BA11-2E45-50FF-552246756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830421-464C-4880-999C-6C2E7D1ED014}" type="slidenum">
              <a:rPr kumimoji="1" lang="ja-JP" altLang="en-US" smtClean="0"/>
              <a:t>‹#›</a:t>
            </a:fld>
            <a:endParaRPr kumimoji="1" lang="ja-JP" altLang="en-US"/>
          </a:p>
        </p:txBody>
      </p:sp>
    </p:spTree>
    <p:extLst>
      <p:ext uri="{BB962C8B-B14F-4D97-AF65-F5344CB8AC3E}">
        <p14:creationId xmlns:p14="http://schemas.microsoft.com/office/powerpoint/2010/main" val="4106760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DC54209-F746-2025-DDA0-3D7063BEE68C}"/>
              </a:ext>
            </a:extLst>
          </p:cNvPr>
          <p:cNvSpPr txBox="1"/>
          <p:nvPr/>
        </p:nvSpPr>
        <p:spPr>
          <a:xfrm>
            <a:off x="403123" y="2705725"/>
            <a:ext cx="11385754" cy="1446550"/>
          </a:xfrm>
          <a:prstGeom prst="rect">
            <a:avLst/>
          </a:prstGeom>
          <a:noFill/>
        </p:spPr>
        <p:txBody>
          <a:bodyPr wrap="square" rtlCol="0">
            <a:spAutoFit/>
          </a:bodyPr>
          <a:lstStyle/>
          <a:p>
            <a:pPr algn="ctr"/>
            <a:r>
              <a:rPr lang="ja-JP" altLang="en-US" sz="4400" dirty="0"/>
              <a:t>モニタリングシステムを確認するための</a:t>
            </a:r>
            <a:endParaRPr lang="en-US" altLang="ja-JP" sz="4400" dirty="0"/>
          </a:p>
          <a:p>
            <a:pPr algn="ctr"/>
            <a:r>
              <a:rPr lang="ja-JP" altLang="en-US" sz="4400" dirty="0"/>
              <a:t>操作方法説明資料</a:t>
            </a:r>
            <a:endParaRPr kumimoji="1" lang="ja-JP" altLang="en-US" sz="4400" dirty="0"/>
          </a:p>
        </p:txBody>
      </p:sp>
    </p:spTree>
    <p:extLst>
      <p:ext uri="{BB962C8B-B14F-4D97-AF65-F5344CB8AC3E}">
        <p14:creationId xmlns:p14="http://schemas.microsoft.com/office/powerpoint/2010/main" val="284483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83E1E-E44A-460F-E0AB-38EDED0F4A86}"/>
              </a:ext>
            </a:extLst>
          </p:cNvPr>
          <p:cNvSpPr>
            <a:spLocks noGrp="1"/>
          </p:cNvSpPr>
          <p:nvPr>
            <p:ph type="title"/>
          </p:nvPr>
        </p:nvSpPr>
        <p:spPr/>
        <p:txBody>
          <a:bodyPr/>
          <a:lstStyle/>
          <a:p>
            <a:r>
              <a:rPr kumimoji="1" lang="ja-JP" altLang="en-US" dirty="0"/>
              <a:t>下記の</a:t>
            </a:r>
            <a:r>
              <a:rPr kumimoji="1" lang="en-US" altLang="ja-JP" dirty="0"/>
              <a:t>URL</a:t>
            </a:r>
            <a:r>
              <a:rPr kumimoji="1" lang="ja-JP" altLang="en-US" dirty="0"/>
              <a:t>（アドレス）を入力する。</a:t>
            </a:r>
          </a:p>
        </p:txBody>
      </p:sp>
      <p:sp>
        <p:nvSpPr>
          <p:cNvPr id="3" name="コンテンツ プレースホルダー 2">
            <a:extLst>
              <a:ext uri="{FF2B5EF4-FFF2-40B4-BE49-F238E27FC236}">
                <a16:creationId xmlns:a16="http://schemas.microsoft.com/office/drawing/2014/main" id="{A8DEB835-D347-63C3-E2CB-E50CB3C03CBC}"/>
              </a:ext>
            </a:extLst>
          </p:cNvPr>
          <p:cNvSpPr>
            <a:spLocks noGrp="1"/>
          </p:cNvSpPr>
          <p:nvPr>
            <p:ph idx="1"/>
          </p:nvPr>
        </p:nvSpPr>
        <p:spPr>
          <a:xfrm>
            <a:off x="838200" y="1335767"/>
            <a:ext cx="10515600" cy="4351338"/>
          </a:xfrm>
        </p:spPr>
        <p:txBody>
          <a:bodyPr>
            <a:normAutofit/>
          </a:bodyPr>
          <a:lstStyle/>
          <a:p>
            <a:pPr marL="0" indent="0" algn="ctr">
              <a:buNone/>
            </a:pPr>
            <a:endParaRPr lang="en-US" altLang="ja-JP" dirty="0"/>
          </a:p>
          <a:p>
            <a:pPr marL="0" indent="0" algn="ctr">
              <a:buNone/>
            </a:pPr>
            <a:r>
              <a:rPr kumimoji="1" lang="en-US" altLang="ja-JP" dirty="0" err="1" smtClean="0"/>
              <a:t>Iphone</a:t>
            </a:r>
            <a:r>
              <a:rPr kumimoji="1" lang="en-US" altLang="ja-JP" dirty="0" smtClean="0"/>
              <a:t>(Safari</a:t>
            </a:r>
            <a:r>
              <a:rPr kumimoji="1" lang="en-US" altLang="ja-JP" dirty="0"/>
              <a:t>)</a:t>
            </a:r>
            <a:r>
              <a:rPr kumimoji="1" lang="ja-JP" altLang="en-US" dirty="0"/>
              <a:t>およびスマートフォン</a:t>
            </a:r>
            <a:r>
              <a:rPr kumimoji="1" lang="en-US" altLang="ja-JP" dirty="0"/>
              <a:t>(</a:t>
            </a:r>
            <a:r>
              <a:rPr kumimoji="1" lang="en-US" altLang="ja-JP" dirty="0" smtClean="0"/>
              <a:t>Google)</a:t>
            </a:r>
            <a:r>
              <a:rPr kumimoji="1" lang="ja-JP" altLang="en-US" dirty="0" smtClean="0"/>
              <a:t>共通</a:t>
            </a:r>
            <a:endParaRPr kumimoji="1" lang="en-US" altLang="ja-JP" dirty="0" smtClean="0"/>
          </a:p>
          <a:p>
            <a:pPr marL="0" indent="0" algn="ctr">
              <a:buNone/>
            </a:pPr>
            <a:r>
              <a:rPr kumimoji="1" lang="en-US" altLang="ja-JP" sz="4400" dirty="0" smtClean="0"/>
              <a:t>https</a:t>
            </a:r>
            <a:r>
              <a:rPr kumimoji="1" lang="en-US" altLang="ja-JP" sz="4400" dirty="0"/>
              <a:t>://www.zenilite-ms.com</a:t>
            </a:r>
          </a:p>
          <a:p>
            <a:pPr marL="0" indent="0" algn="ctr">
              <a:buNone/>
            </a:pPr>
            <a:r>
              <a:rPr kumimoji="1" lang="ja-JP" altLang="en-US" dirty="0" smtClean="0"/>
              <a:t>上記</a:t>
            </a:r>
            <a:r>
              <a:rPr kumimoji="1" lang="ja-JP" altLang="en-US" dirty="0"/>
              <a:t>アドレスを</a:t>
            </a:r>
            <a:r>
              <a:rPr kumimoji="1" lang="ja-JP" altLang="en-US" dirty="0" smtClean="0"/>
              <a:t>入力</a:t>
            </a:r>
            <a:r>
              <a:rPr lang="ja-JP" altLang="en-US" dirty="0" smtClean="0"/>
              <a:t>またはＱＲコードを読み取り</a:t>
            </a:r>
            <a:endParaRPr kumimoji="1" lang="en-US" altLang="ja-JP" dirty="0" smtClean="0"/>
          </a:p>
          <a:p>
            <a:pPr marL="0" indent="0" algn="ctr">
              <a:buNone/>
            </a:pPr>
            <a:endParaRPr lang="en-US" altLang="ja-JP" dirty="0"/>
          </a:p>
          <a:p>
            <a:pPr marL="0" indent="0" algn="ctr">
              <a:buNone/>
            </a:pPr>
            <a:endParaRPr kumimoji="1" lang="en-US" altLang="ja-JP" dirty="0" smtClean="0"/>
          </a:p>
          <a:p>
            <a:pPr marL="0" indent="0" algn="ctr">
              <a:buNone/>
            </a:pPr>
            <a:endParaRPr lang="en-US" altLang="ja-JP" dirty="0"/>
          </a:p>
          <a:p>
            <a:pPr marL="0" indent="0" algn="ctr">
              <a:buNone/>
            </a:pPr>
            <a:r>
              <a:rPr kumimoji="1" lang="ja-JP" altLang="en-US" dirty="0" smtClean="0"/>
              <a:t>検索</a:t>
            </a:r>
            <a:r>
              <a:rPr kumimoji="1" lang="ja-JP" altLang="en-US" dirty="0"/>
              <a:t>開始後、次ページ参照お願い致します。</a:t>
            </a:r>
            <a:endParaRPr kumimoji="1" lang="en-US" altLang="ja-JP" dirty="0"/>
          </a:p>
          <a:p>
            <a:pPr marL="0" indent="0">
              <a:buNone/>
            </a:pPr>
            <a:endParaRPr kumimoji="1" lang="ja-JP" altLang="en-US" dirty="0"/>
          </a:p>
        </p:txBody>
      </p:sp>
      <p:sp>
        <p:nvSpPr>
          <p:cNvPr id="4" name="正方形/長方形 3">
            <a:extLst>
              <a:ext uri="{FF2B5EF4-FFF2-40B4-BE49-F238E27FC236}">
                <a16:creationId xmlns:a16="http://schemas.microsoft.com/office/drawing/2014/main" id="{FFB33CEE-A143-97C9-4613-D3E318E0BBB9}"/>
              </a:ext>
            </a:extLst>
          </p:cNvPr>
          <p:cNvSpPr/>
          <p:nvPr/>
        </p:nvSpPr>
        <p:spPr>
          <a:xfrm>
            <a:off x="2035629" y="2300654"/>
            <a:ext cx="8120742" cy="77665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図 4" descr="E:\QR_152273（センサー）.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3530" y="3956852"/>
            <a:ext cx="743585" cy="743585"/>
          </a:xfrm>
          <a:prstGeom prst="rect">
            <a:avLst/>
          </a:prstGeom>
          <a:noFill/>
          <a:ln>
            <a:noFill/>
          </a:ln>
        </p:spPr>
      </p:pic>
    </p:spTree>
    <p:extLst>
      <p:ext uri="{BB962C8B-B14F-4D97-AF65-F5344CB8AC3E}">
        <p14:creationId xmlns:p14="http://schemas.microsoft.com/office/powerpoint/2010/main" val="210914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AC0E270A-9D76-EE22-6878-4B8385F8E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63373" cy="6858000"/>
          </a:xfrm>
          <a:prstGeom prst="rect">
            <a:avLst/>
          </a:prstGeom>
        </p:spPr>
      </p:pic>
      <p:sp>
        <p:nvSpPr>
          <p:cNvPr id="2" name="テキスト ボックス 1">
            <a:extLst>
              <a:ext uri="{FF2B5EF4-FFF2-40B4-BE49-F238E27FC236}">
                <a16:creationId xmlns:a16="http://schemas.microsoft.com/office/drawing/2014/main" id="{3DC54209-F746-2025-DDA0-3D7063BEE68C}"/>
              </a:ext>
            </a:extLst>
          </p:cNvPr>
          <p:cNvSpPr txBox="1"/>
          <p:nvPr/>
        </p:nvSpPr>
        <p:spPr>
          <a:xfrm>
            <a:off x="3347357" y="277586"/>
            <a:ext cx="2383972" cy="1938992"/>
          </a:xfrm>
          <a:prstGeom prst="rect">
            <a:avLst/>
          </a:prstGeom>
          <a:noFill/>
        </p:spPr>
        <p:txBody>
          <a:bodyPr wrap="square" rtlCol="0">
            <a:spAutoFit/>
          </a:bodyPr>
          <a:lstStyle/>
          <a:p>
            <a:r>
              <a:rPr kumimoji="1" lang="ja-JP" altLang="en-US" sz="2400" dirty="0"/>
              <a:t>①</a:t>
            </a:r>
            <a:endParaRPr kumimoji="1" lang="en-US" altLang="ja-JP" sz="2400" dirty="0"/>
          </a:p>
          <a:p>
            <a:r>
              <a:rPr lang="ja-JP" altLang="en-US" sz="2400" dirty="0"/>
              <a:t>従来通り</a:t>
            </a:r>
            <a:r>
              <a:rPr kumimoji="1" lang="en-US" altLang="ja-JP" sz="2400" dirty="0"/>
              <a:t>ID</a:t>
            </a:r>
            <a:r>
              <a:rPr kumimoji="1" lang="ja-JP" altLang="en-US" sz="2400" dirty="0"/>
              <a:t>・パスワード画面よりログインしてください</a:t>
            </a:r>
          </a:p>
        </p:txBody>
      </p:sp>
      <p:sp>
        <p:nvSpPr>
          <p:cNvPr id="7" name="テキスト ボックス 6">
            <a:extLst>
              <a:ext uri="{FF2B5EF4-FFF2-40B4-BE49-F238E27FC236}">
                <a16:creationId xmlns:a16="http://schemas.microsoft.com/office/drawing/2014/main" id="{A7236DCB-B0FE-8563-7C89-B60C2B2BF4C0}"/>
              </a:ext>
            </a:extLst>
          </p:cNvPr>
          <p:cNvSpPr txBox="1"/>
          <p:nvPr/>
        </p:nvSpPr>
        <p:spPr>
          <a:xfrm>
            <a:off x="9443357" y="277586"/>
            <a:ext cx="2383972" cy="2308324"/>
          </a:xfrm>
          <a:prstGeom prst="rect">
            <a:avLst/>
          </a:prstGeom>
          <a:noFill/>
        </p:spPr>
        <p:txBody>
          <a:bodyPr wrap="square" rtlCol="0">
            <a:spAutoFit/>
          </a:bodyPr>
          <a:lstStyle/>
          <a:p>
            <a:r>
              <a:rPr kumimoji="1" lang="ja-JP" altLang="en-US" sz="2400" dirty="0"/>
              <a:t>②</a:t>
            </a:r>
            <a:endParaRPr kumimoji="1" lang="en-US" altLang="ja-JP" sz="2400" dirty="0"/>
          </a:p>
          <a:p>
            <a:r>
              <a:rPr lang="ja-JP" altLang="en-US" sz="2400" dirty="0"/>
              <a:t>お知らせ画面に移行しましたら、右上の　　をクリックして下さい</a:t>
            </a:r>
            <a:endParaRPr kumimoji="1" lang="ja-JP" altLang="en-US" sz="2400" dirty="0"/>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0267C568-6803-79A9-D284-CF4714E17A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45054" y="0"/>
            <a:ext cx="3163373" cy="6858000"/>
          </a:xfrm>
          <a:prstGeom prst="rect">
            <a:avLst/>
          </a:prstGeom>
        </p:spPr>
      </p:pic>
      <p:sp>
        <p:nvSpPr>
          <p:cNvPr id="13" name="正方形/長方形 12">
            <a:extLst>
              <a:ext uri="{FF2B5EF4-FFF2-40B4-BE49-F238E27FC236}">
                <a16:creationId xmlns:a16="http://schemas.microsoft.com/office/drawing/2014/main" id="{D0BFF870-383D-B285-E7D9-0937F9DE739D}"/>
              </a:ext>
            </a:extLst>
          </p:cNvPr>
          <p:cNvSpPr/>
          <p:nvPr/>
        </p:nvSpPr>
        <p:spPr>
          <a:xfrm>
            <a:off x="8764097" y="501444"/>
            <a:ext cx="544330" cy="3244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6D87A32E-05D5-26BD-3638-6806503C95E4}"/>
              </a:ext>
            </a:extLst>
          </p:cNvPr>
          <p:cNvGrpSpPr/>
          <p:nvPr/>
        </p:nvGrpSpPr>
        <p:grpSpPr>
          <a:xfrm>
            <a:off x="10476270" y="1440428"/>
            <a:ext cx="447369" cy="270386"/>
            <a:chOff x="10436941" y="2531807"/>
            <a:chExt cx="580103" cy="294969"/>
          </a:xfrm>
        </p:grpSpPr>
        <p:cxnSp>
          <p:nvCxnSpPr>
            <p:cNvPr id="15" name="直線コネクタ 14">
              <a:extLst>
                <a:ext uri="{FF2B5EF4-FFF2-40B4-BE49-F238E27FC236}">
                  <a16:creationId xmlns:a16="http://schemas.microsoft.com/office/drawing/2014/main" id="{E0C5647F-6C40-83DC-AEF1-E94054244CC9}"/>
                </a:ext>
              </a:extLst>
            </p:cNvPr>
            <p:cNvCxnSpPr/>
            <p:nvPr/>
          </p:nvCxnSpPr>
          <p:spPr>
            <a:xfrm>
              <a:off x="10436941" y="2531807"/>
              <a:ext cx="580103"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16" name="直線コネクタ 15">
              <a:extLst>
                <a:ext uri="{FF2B5EF4-FFF2-40B4-BE49-F238E27FC236}">
                  <a16:creationId xmlns:a16="http://schemas.microsoft.com/office/drawing/2014/main" id="{94924F87-0E6A-C0AD-993E-EFDB1DA0E98F}"/>
                </a:ext>
              </a:extLst>
            </p:cNvPr>
            <p:cNvCxnSpPr/>
            <p:nvPr/>
          </p:nvCxnSpPr>
          <p:spPr>
            <a:xfrm>
              <a:off x="10436941" y="2679291"/>
              <a:ext cx="580103"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17" name="直線コネクタ 16">
              <a:extLst>
                <a:ext uri="{FF2B5EF4-FFF2-40B4-BE49-F238E27FC236}">
                  <a16:creationId xmlns:a16="http://schemas.microsoft.com/office/drawing/2014/main" id="{C0098563-9106-7180-0A66-351F79BEB860}"/>
                </a:ext>
              </a:extLst>
            </p:cNvPr>
            <p:cNvCxnSpPr/>
            <p:nvPr/>
          </p:nvCxnSpPr>
          <p:spPr>
            <a:xfrm>
              <a:off x="10436941" y="2826776"/>
              <a:ext cx="580103" cy="0"/>
            </a:xfrm>
            <a:prstGeom prst="line">
              <a:avLst/>
            </a:prstGeom>
            <a:ln w="28575"/>
          </p:spPr>
          <p:style>
            <a:lnRef idx="2">
              <a:schemeClr val="dk1"/>
            </a:lnRef>
            <a:fillRef idx="0">
              <a:schemeClr val="dk1"/>
            </a:fillRef>
            <a:effectRef idx="1">
              <a:schemeClr val="dk1"/>
            </a:effectRef>
            <a:fontRef idx="minor">
              <a:schemeClr val="tx1"/>
            </a:fontRef>
          </p:style>
        </p:cxnSp>
      </p:grpSp>
      <p:sp>
        <p:nvSpPr>
          <p:cNvPr id="3" name="テキスト ボックス 2">
            <a:extLst>
              <a:ext uri="{FF2B5EF4-FFF2-40B4-BE49-F238E27FC236}">
                <a16:creationId xmlns:a16="http://schemas.microsoft.com/office/drawing/2014/main" id="{794B7686-A186-A0F8-2B1B-4F0C258DE9A5}"/>
              </a:ext>
            </a:extLst>
          </p:cNvPr>
          <p:cNvSpPr txBox="1"/>
          <p:nvPr/>
        </p:nvSpPr>
        <p:spPr>
          <a:xfrm>
            <a:off x="146882" y="4641423"/>
            <a:ext cx="3728269" cy="584775"/>
          </a:xfrm>
          <a:prstGeom prst="rect">
            <a:avLst/>
          </a:prstGeom>
          <a:noFill/>
          <a:ln w="28575">
            <a:noFill/>
          </a:ln>
        </p:spPr>
        <p:txBody>
          <a:bodyPr wrap="square" rtlCol="0">
            <a:spAutoFit/>
          </a:bodyPr>
          <a:lstStyle/>
          <a:p>
            <a:r>
              <a:rPr kumimoji="1" lang="en-US" altLang="ja-JP" sz="3200" b="1" dirty="0"/>
              <a:t>suisanchosa2023</a:t>
            </a:r>
          </a:p>
        </p:txBody>
      </p:sp>
      <p:sp>
        <p:nvSpPr>
          <p:cNvPr id="5" name="テキスト ボックス 4">
            <a:extLst>
              <a:ext uri="{FF2B5EF4-FFF2-40B4-BE49-F238E27FC236}">
                <a16:creationId xmlns:a16="http://schemas.microsoft.com/office/drawing/2014/main" id="{1DD4B06D-8994-1BFE-7B25-ED952439FBEE}"/>
              </a:ext>
            </a:extLst>
          </p:cNvPr>
          <p:cNvSpPr txBox="1"/>
          <p:nvPr/>
        </p:nvSpPr>
        <p:spPr>
          <a:xfrm>
            <a:off x="146882" y="4353840"/>
            <a:ext cx="4126082" cy="461665"/>
          </a:xfrm>
          <a:prstGeom prst="rect">
            <a:avLst/>
          </a:prstGeom>
          <a:noFill/>
        </p:spPr>
        <p:txBody>
          <a:bodyPr wrap="square" rtlCol="0">
            <a:spAutoFit/>
          </a:bodyPr>
          <a:lstStyle/>
          <a:p>
            <a:r>
              <a:rPr kumimoji="1" lang="ja-JP" altLang="en-US" sz="2400" b="1" dirty="0"/>
              <a:t>パスワード</a:t>
            </a:r>
          </a:p>
        </p:txBody>
      </p:sp>
      <p:sp>
        <p:nvSpPr>
          <p:cNvPr id="8" name="テキスト ボックス 7">
            <a:extLst>
              <a:ext uri="{FF2B5EF4-FFF2-40B4-BE49-F238E27FC236}">
                <a16:creationId xmlns:a16="http://schemas.microsoft.com/office/drawing/2014/main" id="{76099777-1FFE-E911-7E88-061E8455D9A5}"/>
              </a:ext>
            </a:extLst>
          </p:cNvPr>
          <p:cNvSpPr txBox="1"/>
          <p:nvPr/>
        </p:nvSpPr>
        <p:spPr>
          <a:xfrm>
            <a:off x="166546" y="3677862"/>
            <a:ext cx="3728269" cy="584775"/>
          </a:xfrm>
          <a:prstGeom prst="rect">
            <a:avLst/>
          </a:prstGeom>
          <a:noFill/>
          <a:ln w="28575">
            <a:noFill/>
          </a:ln>
        </p:spPr>
        <p:txBody>
          <a:bodyPr wrap="square" rtlCol="0">
            <a:spAutoFit/>
          </a:bodyPr>
          <a:lstStyle/>
          <a:p>
            <a:r>
              <a:rPr kumimoji="1" lang="en-US" altLang="ja-JP" sz="3200" b="1" dirty="0"/>
              <a:t>suisanchosa2022</a:t>
            </a:r>
          </a:p>
        </p:txBody>
      </p:sp>
      <p:sp>
        <p:nvSpPr>
          <p:cNvPr id="9" name="テキスト ボックス 8">
            <a:extLst>
              <a:ext uri="{FF2B5EF4-FFF2-40B4-BE49-F238E27FC236}">
                <a16:creationId xmlns:a16="http://schemas.microsoft.com/office/drawing/2014/main" id="{7166D990-CE9F-B6C3-525A-A4A3ABF61801}"/>
              </a:ext>
            </a:extLst>
          </p:cNvPr>
          <p:cNvSpPr txBox="1"/>
          <p:nvPr/>
        </p:nvSpPr>
        <p:spPr>
          <a:xfrm>
            <a:off x="182458" y="3263047"/>
            <a:ext cx="4126082" cy="461665"/>
          </a:xfrm>
          <a:prstGeom prst="rect">
            <a:avLst/>
          </a:prstGeom>
          <a:noFill/>
        </p:spPr>
        <p:txBody>
          <a:bodyPr wrap="square" rtlCol="0">
            <a:spAutoFit/>
          </a:bodyPr>
          <a:lstStyle/>
          <a:p>
            <a:r>
              <a:rPr kumimoji="1" lang="en-US" altLang="ja-JP" sz="2400" b="1" dirty="0"/>
              <a:t>ID</a:t>
            </a:r>
          </a:p>
        </p:txBody>
      </p:sp>
    </p:spTree>
    <p:extLst>
      <p:ext uri="{BB962C8B-B14F-4D97-AF65-F5344CB8AC3E}">
        <p14:creationId xmlns:p14="http://schemas.microsoft.com/office/powerpoint/2010/main" val="250679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0C9DF7C7-E4FC-CD30-105E-C1CAA2733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84" y="0"/>
            <a:ext cx="3163373" cy="6858000"/>
          </a:xfrm>
          <a:prstGeom prst="rect">
            <a:avLst/>
          </a:prstGeom>
        </p:spPr>
      </p:pic>
      <p:sp>
        <p:nvSpPr>
          <p:cNvPr id="7" name="テキスト ボックス 6">
            <a:extLst>
              <a:ext uri="{FF2B5EF4-FFF2-40B4-BE49-F238E27FC236}">
                <a16:creationId xmlns:a16="http://schemas.microsoft.com/office/drawing/2014/main" id="{A7236DCB-B0FE-8563-7C89-B60C2B2BF4C0}"/>
              </a:ext>
            </a:extLst>
          </p:cNvPr>
          <p:cNvSpPr txBox="1"/>
          <p:nvPr/>
        </p:nvSpPr>
        <p:spPr>
          <a:xfrm>
            <a:off x="3583331" y="0"/>
            <a:ext cx="2383972" cy="3785652"/>
          </a:xfrm>
          <a:prstGeom prst="rect">
            <a:avLst/>
          </a:prstGeom>
          <a:noFill/>
        </p:spPr>
        <p:txBody>
          <a:bodyPr wrap="square" rtlCol="0">
            <a:spAutoFit/>
          </a:bodyPr>
          <a:lstStyle/>
          <a:p>
            <a:r>
              <a:rPr kumimoji="1" lang="ja-JP" altLang="en-US" sz="2400" dirty="0"/>
              <a:t>③</a:t>
            </a:r>
            <a:endParaRPr kumimoji="1" lang="en-US" altLang="ja-JP" sz="2400" dirty="0"/>
          </a:p>
          <a:p>
            <a:r>
              <a:rPr lang="ja-JP" altLang="en-US" sz="2400" dirty="0"/>
              <a:t>ホーム画面に移行しましたら、数値表示</a:t>
            </a:r>
            <a:endParaRPr lang="en-US" altLang="ja-JP" sz="2400" dirty="0"/>
          </a:p>
          <a:p>
            <a:r>
              <a:rPr lang="ja-JP" altLang="en-US" sz="2400" dirty="0"/>
              <a:t>グラフ表示</a:t>
            </a:r>
            <a:endParaRPr lang="en-US" altLang="ja-JP" sz="2400" dirty="0"/>
          </a:p>
          <a:p>
            <a:r>
              <a:rPr lang="ja-JP" altLang="en-US" sz="2400" dirty="0"/>
              <a:t>データ表示</a:t>
            </a:r>
            <a:endParaRPr lang="en-US" altLang="ja-JP" sz="2400" dirty="0"/>
          </a:p>
          <a:p>
            <a:r>
              <a:rPr lang="ja-JP" altLang="en-US" sz="2400" dirty="0"/>
              <a:t>より確認したい項目を選択してください</a:t>
            </a:r>
            <a:endParaRPr lang="en-US" altLang="ja-JP" sz="2400" dirty="0"/>
          </a:p>
          <a:p>
            <a:endParaRPr kumimoji="1" lang="ja-JP" altLang="en-US" sz="2400" dirty="0"/>
          </a:p>
        </p:txBody>
      </p:sp>
      <p:pic>
        <p:nvPicPr>
          <p:cNvPr id="12" name="図 11" descr="テーブル&#10;&#10;自動的に生成された説明">
            <a:extLst>
              <a:ext uri="{FF2B5EF4-FFF2-40B4-BE49-F238E27FC236}">
                <a16:creationId xmlns:a16="http://schemas.microsoft.com/office/drawing/2014/main" id="{77478E23-88B3-50D9-5E7C-163BEC966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3163373" cy="6858000"/>
          </a:xfrm>
          <a:prstGeom prst="rect">
            <a:avLst/>
          </a:prstGeom>
        </p:spPr>
      </p:pic>
      <p:sp>
        <p:nvSpPr>
          <p:cNvPr id="13" name="テキスト ボックス 12">
            <a:extLst>
              <a:ext uri="{FF2B5EF4-FFF2-40B4-BE49-F238E27FC236}">
                <a16:creationId xmlns:a16="http://schemas.microsoft.com/office/drawing/2014/main" id="{E535FA02-1A58-DEF8-BB72-B2B2AEDCBD45}"/>
              </a:ext>
            </a:extLst>
          </p:cNvPr>
          <p:cNvSpPr txBox="1"/>
          <p:nvPr/>
        </p:nvSpPr>
        <p:spPr>
          <a:xfrm>
            <a:off x="9477945" y="0"/>
            <a:ext cx="2383972" cy="1569660"/>
          </a:xfrm>
          <a:prstGeom prst="rect">
            <a:avLst/>
          </a:prstGeom>
          <a:noFill/>
        </p:spPr>
        <p:txBody>
          <a:bodyPr wrap="square" rtlCol="0">
            <a:spAutoFit/>
          </a:bodyPr>
          <a:lstStyle/>
          <a:p>
            <a:r>
              <a:rPr kumimoji="1" lang="ja-JP" altLang="en-US" sz="2400" dirty="0"/>
              <a:t>④</a:t>
            </a:r>
            <a:endParaRPr kumimoji="1" lang="en-US" altLang="ja-JP" sz="2400" dirty="0"/>
          </a:p>
          <a:p>
            <a:r>
              <a:rPr lang="ja-JP" altLang="en-US" sz="2400" dirty="0"/>
              <a:t>数値表示の場合</a:t>
            </a:r>
            <a:endParaRPr lang="en-US" altLang="ja-JP" sz="2400" dirty="0"/>
          </a:p>
          <a:p>
            <a:r>
              <a:rPr lang="ja-JP" altLang="en-US" sz="2400" dirty="0"/>
              <a:t>左図が表示されます</a:t>
            </a:r>
            <a:endParaRPr kumimoji="1" lang="ja-JP" altLang="en-US" sz="2400" dirty="0"/>
          </a:p>
        </p:txBody>
      </p:sp>
      <p:sp>
        <p:nvSpPr>
          <p:cNvPr id="14" name="正方形/長方形 13">
            <a:extLst>
              <a:ext uri="{FF2B5EF4-FFF2-40B4-BE49-F238E27FC236}">
                <a16:creationId xmlns:a16="http://schemas.microsoft.com/office/drawing/2014/main" id="{C55D8D9C-E03A-887E-5843-8F7D2500BD6A}"/>
              </a:ext>
            </a:extLst>
          </p:cNvPr>
          <p:cNvSpPr/>
          <p:nvPr/>
        </p:nvSpPr>
        <p:spPr>
          <a:xfrm>
            <a:off x="183983" y="1120876"/>
            <a:ext cx="848403" cy="9242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750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ーブル&#10;&#10;自動的に生成された説明">
            <a:extLst>
              <a:ext uri="{FF2B5EF4-FFF2-40B4-BE49-F238E27FC236}">
                <a16:creationId xmlns:a16="http://schemas.microsoft.com/office/drawing/2014/main" id="{77478E23-88B3-50D9-5E7C-163BEC966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9" y="0"/>
            <a:ext cx="3163373" cy="6858000"/>
          </a:xfrm>
          <a:prstGeom prst="rect">
            <a:avLst/>
          </a:prstGeom>
        </p:spPr>
      </p:pic>
      <p:sp>
        <p:nvSpPr>
          <p:cNvPr id="13" name="テキスト ボックス 12">
            <a:extLst>
              <a:ext uri="{FF2B5EF4-FFF2-40B4-BE49-F238E27FC236}">
                <a16:creationId xmlns:a16="http://schemas.microsoft.com/office/drawing/2014/main" id="{E535FA02-1A58-DEF8-BB72-B2B2AEDCBD45}"/>
              </a:ext>
            </a:extLst>
          </p:cNvPr>
          <p:cNvSpPr txBox="1"/>
          <p:nvPr/>
        </p:nvSpPr>
        <p:spPr>
          <a:xfrm>
            <a:off x="3670901" y="428177"/>
            <a:ext cx="4270711" cy="6001643"/>
          </a:xfrm>
          <a:prstGeom prst="rect">
            <a:avLst/>
          </a:prstGeom>
          <a:noFill/>
        </p:spPr>
        <p:txBody>
          <a:bodyPr wrap="square" rtlCol="0">
            <a:spAutoFit/>
          </a:bodyPr>
          <a:lstStyle/>
          <a:p>
            <a:r>
              <a:rPr kumimoji="1" lang="ja-JP" altLang="en-US" sz="2400" dirty="0"/>
              <a:t>⑤</a:t>
            </a:r>
            <a:endParaRPr kumimoji="1" lang="en-US" altLang="ja-JP" sz="2400" dirty="0"/>
          </a:p>
          <a:p>
            <a:r>
              <a:rPr lang="ja-JP" altLang="en-US" sz="2400" dirty="0"/>
              <a:t>数値表示の場合左図</a:t>
            </a:r>
            <a:r>
              <a:rPr lang="ja-JP" altLang="en-US" sz="2400" b="1" dirty="0"/>
              <a:t>機器選択</a:t>
            </a:r>
            <a:r>
              <a:rPr lang="ja-JP" altLang="en-US" sz="2400" dirty="0"/>
              <a:t>をクリックすることで</a:t>
            </a:r>
            <a:endParaRPr lang="en-US" altLang="ja-JP" sz="2400" dirty="0"/>
          </a:p>
          <a:p>
            <a:endParaRPr lang="en-US" altLang="ja-JP" sz="2400" dirty="0"/>
          </a:p>
          <a:p>
            <a:r>
              <a:rPr lang="ja-JP" altLang="en-US" sz="2400" dirty="0"/>
              <a:t>白糠海域海洋観測ブイ　　　　（海洋観測情報１ー</a:t>
            </a:r>
            <a:r>
              <a:rPr lang="en-US" altLang="ja-JP" sz="2400" dirty="0"/>
              <a:t>LTE</a:t>
            </a:r>
            <a:r>
              <a:rPr lang="ja-JP" altLang="en-US" sz="2400" dirty="0"/>
              <a:t>）</a:t>
            </a:r>
            <a:endParaRPr lang="en-US" altLang="ja-JP" sz="2400" dirty="0"/>
          </a:p>
          <a:p>
            <a:endParaRPr kumimoji="1" lang="en-US" altLang="ja-JP" sz="2400" dirty="0"/>
          </a:p>
          <a:p>
            <a:r>
              <a:rPr kumimoji="1" lang="ja-JP" altLang="en-US" sz="2400" dirty="0"/>
              <a:t>白糠海域海洋観測ブイ　　　　（海洋観測情報２ー</a:t>
            </a:r>
            <a:r>
              <a:rPr kumimoji="1" lang="en-US" altLang="ja-JP" sz="2400" dirty="0"/>
              <a:t>LTE</a:t>
            </a:r>
            <a:r>
              <a:rPr kumimoji="1" lang="ja-JP" altLang="en-US" sz="2400" dirty="0"/>
              <a:t>）</a:t>
            </a:r>
            <a:endParaRPr kumimoji="1" lang="en-US" altLang="ja-JP" sz="2400" dirty="0"/>
          </a:p>
          <a:p>
            <a:endParaRPr lang="en-US" altLang="ja-JP" sz="2400" dirty="0"/>
          </a:p>
          <a:p>
            <a:r>
              <a:rPr kumimoji="1" lang="en-US" altLang="ja-JP" sz="2400" dirty="0"/>
              <a:t>20240924</a:t>
            </a:r>
            <a:r>
              <a:rPr kumimoji="1" lang="ja-JP" altLang="en-US" sz="2400" dirty="0"/>
              <a:t>運用終了</a:t>
            </a:r>
            <a:r>
              <a:rPr kumimoji="1" lang="en-US" altLang="ja-JP" sz="2400" dirty="0"/>
              <a:t>—</a:t>
            </a:r>
            <a:r>
              <a:rPr kumimoji="1" lang="ja-JP" altLang="en-US" sz="2400" dirty="0"/>
              <a:t>白糠海域海洋観測ブイ（海象観測情報１－３</a:t>
            </a:r>
            <a:r>
              <a:rPr kumimoji="1" lang="en-US" altLang="ja-JP" sz="2400" dirty="0"/>
              <a:t>G</a:t>
            </a:r>
            <a:r>
              <a:rPr kumimoji="1" lang="ja-JP" altLang="en-US" sz="2400" dirty="0"/>
              <a:t>）</a:t>
            </a:r>
            <a:endParaRPr kumimoji="1" lang="en-US" altLang="ja-JP" sz="2400" dirty="0"/>
          </a:p>
          <a:p>
            <a:endParaRPr lang="en-US" altLang="ja-JP" sz="2400" dirty="0"/>
          </a:p>
          <a:p>
            <a:r>
              <a:rPr kumimoji="1" lang="ja-JP" altLang="en-US" sz="2400" dirty="0"/>
              <a:t>が右図のように表示されます</a:t>
            </a:r>
          </a:p>
          <a:p>
            <a:endParaRPr kumimoji="1" lang="ja-JP" altLang="en-US" sz="2400" dirty="0"/>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173BB630-2513-372F-A2A4-2394898766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0681" y="-1"/>
            <a:ext cx="3163373" cy="6858000"/>
          </a:xfrm>
          <a:prstGeom prst="rect">
            <a:avLst/>
          </a:prstGeom>
        </p:spPr>
      </p:pic>
      <p:sp>
        <p:nvSpPr>
          <p:cNvPr id="4" name="正方形/長方形 3">
            <a:extLst>
              <a:ext uri="{FF2B5EF4-FFF2-40B4-BE49-F238E27FC236}">
                <a16:creationId xmlns:a16="http://schemas.microsoft.com/office/drawing/2014/main" id="{15D1FBE0-98D3-E0B5-7B49-067F01321812}"/>
              </a:ext>
            </a:extLst>
          </p:cNvPr>
          <p:cNvSpPr/>
          <p:nvPr/>
        </p:nvSpPr>
        <p:spPr>
          <a:xfrm>
            <a:off x="203647" y="1632155"/>
            <a:ext cx="2903346" cy="3539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8149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5A7EE9AF-83F9-2043-D149-16A7C8DD35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5326" y="0"/>
            <a:ext cx="3163373" cy="6858000"/>
          </a:xfrm>
          <a:prstGeom prst="rect">
            <a:avLst/>
          </a:prstGeom>
        </p:spPr>
      </p:pic>
      <p:sp>
        <p:nvSpPr>
          <p:cNvPr id="13" name="テキスト ボックス 12">
            <a:extLst>
              <a:ext uri="{FF2B5EF4-FFF2-40B4-BE49-F238E27FC236}">
                <a16:creationId xmlns:a16="http://schemas.microsoft.com/office/drawing/2014/main" id="{E535FA02-1A58-DEF8-BB72-B2B2AEDCBD45}"/>
              </a:ext>
            </a:extLst>
          </p:cNvPr>
          <p:cNvSpPr txBox="1"/>
          <p:nvPr/>
        </p:nvSpPr>
        <p:spPr>
          <a:xfrm>
            <a:off x="3844407" y="565829"/>
            <a:ext cx="4270711" cy="3046988"/>
          </a:xfrm>
          <a:prstGeom prst="rect">
            <a:avLst/>
          </a:prstGeom>
          <a:noFill/>
        </p:spPr>
        <p:txBody>
          <a:bodyPr wrap="square" rtlCol="0">
            <a:spAutoFit/>
          </a:bodyPr>
          <a:lstStyle/>
          <a:p>
            <a:r>
              <a:rPr kumimoji="1" lang="ja-JP" altLang="en-US" sz="2400" dirty="0"/>
              <a:t>⑥</a:t>
            </a:r>
            <a:endParaRPr kumimoji="1" lang="en-US" altLang="ja-JP" sz="2400" dirty="0"/>
          </a:p>
          <a:p>
            <a:r>
              <a:rPr lang="ja-JP" altLang="en-US" sz="2400" dirty="0"/>
              <a:t>今回追加した風速、潮流、クロロフィル計のデータは</a:t>
            </a:r>
            <a:endParaRPr lang="en-US" altLang="ja-JP" sz="2400" dirty="0"/>
          </a:p>
          <a:p>
            <a:r>
              <a:rPr kumimoji="1" lang="ja-JP" altLang="en-US" sz="2400" b="1" dirty="0"/>
              <a:t>白糠海域海洋観測ブイ　　　　（海洋観測情報２ー</a:t>
            </a:r>
            <a:r>
              <a:rPr kumimoji="1" lang="en-US" altLang="ja-JP" sz="2400" b="1" dirty="0"/>
              <a:t>LTE</a:t>
            </a:r>
            <a:r>
              <a:rPr kumimoji="1" lang="ja-JP" altLang="en-US" sz="2400" b="1" dirty="0"/>
              <a:t>）</a:t>
            </a:r>
            <a:endParaRPr kumimoji="1" lang="en-US" altLang="ja-JP" sz="2400" b="1" dirty="0"/>
          </a:p>
          <a:p>
            <a:r>
              <a:rPr lang="ja-JP" altLang="en-US" sz="2400" dirty="0"/>
              <a:t>を選択チェックし、</a:t>
            </a:r>
            <a:r>
              <a:rPr lang="ja-JP" altLang="en-US" sz="2400" b="1" dirty="0">
                <a:solidFill>
                  <a:srgbClr val="FF0000"/>
                </a:solidFill>
              </a:rPr>
              <a:t>表示</a:t>
            </a:r>
            <a:r>
              <a:rPr lang="ja-JP" altLang="en-US" sz="2400" dirty="0"/>
              <a:t>をクリックすることでデータを確認する事が出来ます</a:t>
            </a:r>
            <a:endParaRPr kumimoji="1" lang="ja-JP" altLang="en-US" sz="2400" dirty="0"/>
          </a:p>
        </p:txBody>
      </p:sp>
      <p:sp>
        <p:nvSpPr>
          <p:cNvPr id="6" name="正方形/長方形 5">
            <a:extLst>
              <a:ext uri="{FF2B5EF4-FFF2-40B4-BE49-F238E27FC236}">
                <a16:creationId xmlns:a16="http://schemas.microsoft.com/office/drawing/2014/main" id="{296BC723-18A6-ED34-A86A-7BB0ED9F722A}"/>
              </a:ext>
            </a:extLst>
          </p:cNvPr>
          <p:cNvSpPr/>
          <p:nvPr/>
        </p:nvSpPr>
        <p:spPr>
          <a:xfrm>
            <a:off x="639097" y="2698953"/>
            <a:ext cx="2054941" cy="5014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テーブル&#10;&#10;自動的に生成された説明">
            <a:extLst>
              <a:ext uri="{FF2B5EF4-FFF2-40B4-BE49-F238E27FC236}">
                <a16:creationId xmlns:a16="http://schemas.microsoft.com/office/drawing/2014/main" id="{D931DA3F-0882-AD27-D634-545B896B945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20826" y="0"/>
            <a:ext cx="3163373" cy="6858000"/>
          </a:xfrm>
          <a:prstGeom prst="rect">
            <a:avLst/>
          </a:prstGeom>
        </p:spPr>
      </p:pic>
      <p:sp>
        <p:nvSpPr>
          <p:cNvPr id="11" name="正方形/長方形 10">
            <a:extLst>
              <a:ext uri="{FF2B5EF4-FFF2-40B4-BE49-F238E27FC236}">
                <a16:creationId xmlns:a16="http://schemas.microsoft.com/office/drawing/2014/main" id="{3CCA91B9-CB3F-93D9-784D-F12D429790BB}"/>
              </a:ext>
            </a:extLst>
          </p:cNvPr>
          <p:cNvSpPr/>
          <p:nvPr/>
        </p:nvSpPr>
        <p:spPr>
          <a:xfrm>
            <a:off x="9753602" y="2448231"/>
            <a:ext cx="1022554" cy="5014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650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A3AA300F-A086-D5E8-ED36-F05262F9B7CB}"/>
              </a:ext>
            </a:extLst>
          </p:cNvPr>
          <p:cNvSpPr txBox="1"/>
          <p:nvPr/>
        </p:nvSpPr>
        <p:spPr>
          <a:xfrm>
            <a:off x="3775059" y="0"/>
            <a:ext cx="4270711" cy="461665"/>
          </a:xfrm>
          <a:prstGeom prst="rect">
            <a:avLst/>
          </a:prstGeom>
          <a:solidFill>
            <a:srgbClr val="FFFF00"/>
          </a:solidFill>
        </p:spPr>
        <p:txBody>
          <a:bodyPr wrap="square" rtlCol="0">
            <a:spAutoFit/>
          </a:bodyPr>
          <a:lstStyle/>
          <a:p>
            <a:pPr algn="ctr"/>
            <a:r>
              <a:rPr kumimoji="1" lang="ja-JP" altLang="en-US" sz="2400" b="1" dirty="0"/>
              <a:t>グラフ表示</a:t>
            </a: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91458ECC-A631-E21F-B975-E490C0CAC7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0698" y="0"/>
            <a:ext cx="3163373" cy="6858000"/>
          </a:xfrm>
          <a:prstGeom prst="rect">
            <a:avLst/>
          </a:prstGeom>
        </p:spPr>
      </p:pic>
      <p:sp>
        <p:nvSpPr>
          <p:cNvPr id="4" name="テキスト ボックス 3">
            <a:extLst>
              <a:ext uri="{FF2B5EF4-FFF2-40B4-BE49-F238E27FC236}">
                <a16:creationId xmlns:a16="http://schemas.microsoft.com/office/drawing/2014/main" id="{C961B8A9-928A-142A-4D08-37E55A773889}"/>
              </a:ext>
            </a:extLst>
          </p:cNvPr>
          <p:cNvSpPr txBox="1"/>
          <p:nvPr/>
        </p:nvSpPr>
        <p:spPr>
          <a:xfrm>
            <a:off x="3775059" y="575661"/>
            <a:ext cx="4270711" cy="4893647"/>
          </a:xfrm>
          <a:prstGeom prst="rect">
            <a:avLst/>
          </a:prstGeom>
          <a:noFill/>
        </p:spPr>
        <p:txBody>
          <a:bodyPr wrap="square" rtlCol="0">
            <a:spAutoFit/>
          </a:bodyPr>
          <a:lstStyle/>
          <a:p>
            <a:r>
              <a:rPr kumimoji="1" lang="ja-JP" altLang="en-US" sz="2400" dirty="0"/>
              <a:t>⑦グラフ表示</a:t>
            </a:r>
            <a:endParaRPr kumimoji="1" lang="en-US" altLang="ja-JP" sz="2400" dirty="0"/>
          </a:p>
          <a:p>
            <a:r>
              <a:rPr lang="ja-JP" altLang="en-US" sz="2400" dirty="0"/>
              <a:t>①から⑥同様の手順でグラフ表示も確認する事が出来ます</a:t>
            </a:r>
            <a:endParaRPr lang="en-US" altLang="ja-JP" sz="2400" dirty="0"/>
          </a:p>
          <a:p>
            <a:endParaRPr kumimoji="1" lang="en-US" altLang="ja-JP" sz="2400" dirty="0"/>
          </a:p>
          <a:p>
            <a:r>
              <a:rPr lang="ja-JP" altLang="en-US" sz="2400" dirty="0"/>
              <a:t>同様に追加した風速、潮流クロロフィル計のデータは</a:t>
            </a:r>
            <a:endParaRPr lang="en-US" altLang="ja-JP" sz="2400" dirty="0"/>
          </a:p>
          <a:p>
            <a:r>
              <a:rPr kumimoji="1" lang="ja-JP" altLang="en-US" sz="2400" b="1" dirty="0"/>
              <a:t>白糠海域海洋観測ブイ　　　　（海洋観測情報２ー</a:t>
            </a:r>
            <a:r>
              <a:rPr kumimoji="1" lang="en-US" altLang="ja-JP" sz="2400" b="1" dirty="0"/>
              <a:t>LTE</a:t>
            </a:r>
            <a:r>
              <a:rPr kumimoji="1" lang="ja-JP" altLang="en-US" sz="2400" dirty="0"/>
              <a:t>）</a:t>
            </a:r>
            <a:endParaRPr kumimoji="1" lang="en-US" altLang="ja-JP" sz="2400" dirty="0"/>
          </a:p>
          <a:p>
            <a:r>
              <a:rPr lang="ja-JP" altLang="en-US" sz="2400" dirty="0"/>
              <a:t>を選択し、</a:t>
            </a:r>
            <a:r>
              <a:rPr lang="ja-JP" altLang="en-US" sz="2400" b="1" dirty="0">
                <a:solidFill>
                  <a:srgbClr val="FF0000"/>
                </a:solidFill>
              </a:rPr>
              <a:t>表示</a:t>
            </a:r>
            <a:r>
              <a:rPr lang="ja-JP" altLang="en-US" sz="2400" dirty="0"/>
              <a:t>をクリックすることで追加した観測のグラフ表示を確認する事が出来ます</a:t>
            </a:r>
            <a:endParaRPr lang="en-US" altLang="ja-JP" sz="2400" dirty="0"/>
          </a:p>
          <a:p>
            <a:endParaRPr kumimoji="1" lang="en-US" altLang="ja-JP" sz="2400" dirty="0"/>
          </a:p>
        </p:txBody>
      </p:sp>
      <p:sp>
        <p:nvSpPr>
          <p:cNvPr id="5" name="正方形/長方形 4">
            <a:extLst>
              <a:ext uri="{FF2B5EF4-FFF2-40B4-BE49-F238E27FC236}">
                <a16:creationId xmlns:a16="http://schemas.microsoft.com/office/drawing/2014/main" id="{2B4C397D-C56B-447C-CAA8-B481321E710B}"/>
              </a:ext>
            </a:extLst>
          </p:cNvPr>
          <p:cNvSpPr/>
          <p:nvPr/>
        </p:nvSpPr>
        <p:spPr>
          <a:xfrm>
            <a:off x="203647" y="1632155"/>
            <a:ext cx="2903346" cy="3539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BF26FBE2-FDA5-AB48-823E-6752AD482E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95752" y="0"/>
            <a:ext cx="3163373" cy="6858000"/>
          </a:xfrm>
          <a:prstGeom prst="rect">
            <a:avLst/>
          </a:prstGeom>
        </p:spPr>
      </p:pic>
    </p:spTree>
    <p:extLst>
      <p:ext uri="{BB962C8B-B14F-4D97-AF65-F5344CB8AC3E}">
        <p14:creationId xmlns:p14="http://schemas.microsoft.com/office/powerpoint/2010/main" val="246446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40EB5302-3769-77D4-A581-C46019EBFFA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3647" y="0"/>
            <a:ext cx="3163373" cy="6858000"/>
          </a:xfrm>
          <a:prstGeom prst="rect">
            <a:avLst/>
          </a:prstGeom>
        </p:spPr>
      </p:pic>
      <p:sp>
        <p:nvSpPr>
          <p:cNvPr id="12" name="テキスト ボックス 11">
            <a:extLst>
              <a:ext uri="{FF2B5EF4-FFF2-40B4-BE49-F238E27FC236}">
                <a16:creationId xmlns:a16="http://schemas.microsoft.com/office/drawing/2014/main" id="{A3AA300F-A086-D5E8-ED36-F05262F9B7CB}"/>
              </a:ext>
            </a:extLst>
          </p:cNvPr>
          <p:cNvSpPr txBox="1"/>
          <p:nvPr/>
        </p:nvSpPr>
        <p:spPr>
          <a:xfrm>
            <a:off x="3775059" y="0"/>
            <a:ext cx="4270711" cy="461665"/>
          </a:xfrm>
          <a:prstGeom prst="rect">
            <a:avLst/>
          </a:prstGeom>
          <a:solidFill>
            <a:srgbClr val="FFFF00"/>
          </a:solidFill>
        </p:spPr>
        <p:txBody>
          <a:bodyPr wrap="square" rtlCol="0">
            <a:spAutoFit/>
          </a:bodyPr>
          <a:lstStyle/>
          <a:p>
            <a:pPr algn="ctr"/>
            <a:r>
              <a:rPr kumimoji="1" lang="ja-JP" altLang="en-US" sz="2400" b="1" dirty="0"/>
              <a:t>グラフ表示</a:t>
            </a:r>
          </a:p>
        </p:txBody>
      </p:sp>
      <p:sp>
        <p:nvSpPr>
          <p:cNvPr id="4" name="テキスト ボックス 3">
            <a:extLst>
              <a:ext uri="{FF2B5EF4-FFF2-40B4-BE49-F238E27FC236}">
                <a16:creationId xmlns:a16="http://schemas.microsoft.com/office/drawing/2014/main" id="{C961B8A9-928A-142A-4D08-37E55A773889}"/>
              </a:ext>
            </a:extLst>
          </p:cNvPr>
          <p:cNvSpPr txBox="1"/>
          <p:nvPr/>
        </p:nvSpPr>
        <p:spPr>
          <a:xfrm>
            <a:off x="3775059" y="797510"/>
            <a:ext cx="4270711" cy="5262979"/>
          </a:xfrm>
          <a:prstGeom prst="rect">
            <a:avLst/>
          </a:prstGeom>
          <a:noFill/>
        </p:spPr>
        <p:txBody>
          <a:bodyPr wrap="square" rtlCol="0">
            <a:spAutoFit/>
          </a:bodyPr>
          <a:lstStyle/>
          <a:p>
            <a:r>
              <a:rPr kumimoji="1" lang="ja-JP" altLang="en-US" sz="2400" dirty="0"/>
              <a:t>⑧グラフ表示</a:t>
            </a:r>
            <a:endParaRPr kumimoji="1" lang="en-US" altLang="ja-JP" sz="2400" dirty="0"/>
          </a:p>
          <a:p>
            <a:r>
              <a:rPr lang="ja-JP" altLang="en-US" sz="2400" dirty="0"/>
              <a:t>グラフ表示は左図のグラフ種別選択で</a:t>
            </a:r>
            <a:endParaRPr lang="en-US" altLang="ja-JP" sz="2400" dirty="0"/>
          </a:p>
          <a:p>
            <a:r>
              <a:rPr kumimoji="1" lang="ja-JP" altLang="en-US" sz="2400" b="1" dirty="0"/>
              <a:t>濁度</a:t>
            </a:r>
            <a:endParaRPr kumimoji="1" lang="en-US" altLang="ja-JP" sz="2400" b="1" dirty="0"/>
          </a:p>
          <a:p>
            <a:r>
              <a:rPr kumimoji="1" lang="ja-JP" altLang="en-US" sz="2400" b="1" dirty="0"/>
              <a:t>クロロフィル流速</a:t>
            </a:r>
            <a:endParaRPr kumimoji="1" lang="en-US" altLang="ja-JP" sz="2400" b="1" dirty="0"/>
          </a:p>
          <a:p>
            <a:r>
              <a:rPr kumimoji="1" lang="ja-JP" altLang="en-US" sz="2400" b="1" dirty="0"/>
              <a:t>平均風速</a:t>
            </a:r>
            <a:endParaRPr kumimoji="1" lang="en-US" altLang="ja-JP" sz="2400" b="1" dirty="0"/>
          </a:p>
          <a:p>
            <a:r>
              <a:rPr kumimoji="1" lang="ja-JP" altLang="en-US" sz="2400" b="1" dirty="0"/>
              <a:t>平均風向</a:t>
            </a:r>
            <a:endParaRPr kumimoji="1" lang="en-US" altLang="ja-JP" sz="2400" b="1" dirty="0"/>
          </a:p>
          <a:p>
            <a:r>
              <a:rPr kumimoji="1" lang="ja-JP" altLang="en-US" sz="2400" b="1" dirty="0"/>
              <a:t>最大瞬間風速</a:t>
            </a:r>
            <a:endParaRPr kumimoji="1" lang="en-US" altLang="ja-JP" sz="2400" b="1" dirty="0"/>
          </a:p>
          <a:p>
            <a:r>
              <a:rPr kumimoji="1" lang="ja-JP" altLang="en-US" sz="2400" b="1" dirty="0"/>
              <a:t>最大瞬間風速時風向</a:t>
            </a:r>
            <a:endParaRPr kumimoji="1" lang="en-US" altLang="ja-JP" sz="2400" b="1" dirty="0"/>
          </a:p>
          <a:p>
            <a:r>
              <a:rPr lang="ja-JP" altLang="en-US" sz="2400" b="1" dirty="0"/>
              <a:t>電圧</a:t>
            </a:r>
            <a:endParaRPr lang="en-US" altLang="ja-JP" sz="2400" b="1" dirty="0"/>
          </a:p>
          <a:p>
            <a:r>
              <a:rPr kumimoji="1" lang="ja-JP" altLang="en-US" sz="2400" dirty="0"/>
              <a:t>を種別に選択しグラフ表示する事が出来ます</a:t>
            </a:r>
            <a:endParaRPr kumimoji="1" lang="en-US" altLang="ja-JP" sz="2400" dirty="0"/>
          </a:p>
          <a:p>
            <a:r>
              <a:rPr lang="ja-JP" altLang="en-US" sz="2400" dirty="0"/>
              <a:t>選択した後に必ず</a:t>
            </a:r>
            <a:r>
              <a:rPr lang="ja-JP" altLang="en-US" sz="2400" b="1" dirty="0">
                <a:solidFill>
                  <a:srgbClr val="FF0000"/>
                </a:solidFill>
              </a:rPr>
              <a:t>表示</a:t>
            </a:r>
            <a:r>
              <a:rPr lang="ja-JP" altLang="en-US" sz="2400" dirty="0"/>
              <a:t>をクリックして下さい</a:t>
            </a:r>
            <a:endParaRPr kumimoji="1" lang="en-US" altLang="ja-JP" sz="2400" dirty="0"/>
          </a:p>
        </p:txBody>
      </p:sp>
      <p:sp>
        <p:nvSpPr>
          <p:cNvPr id="5" name="正方形/長方形 4">
            <a:extLst>
              <a:ext uri="{FF2B5EF4-FFF2-40B4-BE49-F238E27FC236}">
                <a16:creationId xmlns:a16="http://schemas.microsoft.com/office/drawing/2014/main" id="{2B4C397D-C56B-447C-CAA8-B481321E710B}"/>
              </a:ext>
            </a:extLst>
          </p:cNvPr>
          <p:cNvSpPr/>
          <p:nvPr/>
        </p:nvSpPr>
        <p:spPr>
          <a:xfrm>
            <a:off x="1304860" y="2202426"/>
            <a:ext cx="2062160" cy="31463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3C4804C-1DFF-B93E-96DC-2208F3940923}"/>
              </a:ext>
            </a:extLst>
          </p:cNvPr>
          <p:cNvSpPr/>
          <p:nvPr/>
        </p:nvSpPr>
        <p:spPr>
          <a:xfrm>
            <a:off x="1963621" y="1661652"/>
            <a:ext cx="1261456" cy="2949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F0E92648-0E0B-1C7B-14B4-E00EF6E8FE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24980" y="0"/>
            <a:ext cx="3163373" cy="6858000"/>
          </a:xfrm>
          <a:prstGeom prst="rect">
            <a:avLst/>
          </a:prstGeom>
        </p:spPr>
      </p:pic>
      <p:sp>
        <p:nvSpPr>
          <p:cNvPr id="11" name="正方形/長方形 10">
            <a:extLst>
              <a:ext uri="{FF2B5EF4-FFF2-40B4-BE49-F238E27FC236}">
                <a16:creationId xmlns:a16="http://schemas.microsoft.com/office/drawing/2014/main" id="{77020629-9A05-6996-1C74-3FD957655506}"/>
              </a:ext>
            </a:extLst>
          </p:cNvPr>
          <p:cNvSpPr/>
          <p:nvPr/>
        </p:nvSpPr>
        <p:spPr>
          <a:xfrm>
            <a:off x="10036541" y="2674375"/>
            <a:ext cx="740250" cy="3441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4367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中程度の精度で自動的に生成された説明">
            <a:extLst>
              <a:ext uri="{FF2B5EF4-FFF2-40B4-BE49-F238E27FC236}">
                <a16:creationId xmlns:a16="http://schemas.microsoft.com/office/drawing/2014/main" id="{5AA22C97-7767-FFBA-49C1-1192E8005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8" y="607142"/>
            <a:ext cx="2809875" cy="6096000"/>
          </a:xfrm>
          <a:prstGeom prst="rect">
            <a:avLst/>
          </a:prstGeom>
        </p:spPr>
      </p:pic>
      <p:pic>
        <p:nvPicPr>
          <p:cNvPr id="7" name="図 6" descr="テーブル&#10;&#10;自動的に生成された説明">
            <a:extLst>
              <a:ext uri="{FF2B5EF4-FFF2-40B4-BE49-F238E27FC236}">
                <a16:creationId xmlns:a16="http://schemas.microsoft.com/office/drawing/2014/main" id="{8D17F608-AD94-B672-39B3-752ECCCC7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903" y="607142"/>
            <a:ext cx="2809875" cy="6096000"/>
          </a:xfrm>
          <a:prstGeom prst="rect">
            <a:avLst/>
          </a:prstGeom>
        </p:spPr>
      </p:pic>
      <p:pic>
        <p:nvPicPr>
          <p:cNvPr id="11" name="図 10" descr="テーブル&#10;&#10;自動的に生成された説明">
            <a:extLst>
              <a:ext uri="{FF2B5EF4-FFF2-40B4-BE49-F238E27FC236}">
                <a16:creationId xmlns:a16="http://schemas.microsoft.com/office/drawing/2014/main" id="{9D5E2CC3-AC1F-9FEA-21ED-AC94D92D7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920" y="607142"/>
            <a:ext cx="2809875" cy="6096000"/>
          </a:xfrm>
          <a:prstGeom prst="rect">
            <a:avLst/>
          </a:prstGeom>
        </p:spPr>
      </p:pic>
      <p:sp>
        <p:nvSpPr>
          <p:cNvPr id="12" name="テキスト ボックス 11">
            <a:extLst>
              <a:ext uri="{FF2B5EF4-FFF2-40B4-BE49-F238E27FC236}">
                <a16:creationId xmlns:a16="http://schemas.microsoft.com/office/drawing/2014/main" id="{A3AA300F-A086-D5E8-ED36-F05262F9B7CB}"/>
              </a:ext>
            </a:extLst>
          </p:cNvPr>
          <p:cNvSpPr txBox="1"/>
          <p:nvPr/>
        </p:nvSpPr>
        <p:spPr>
          <a:xfrm>
            <a:off x="3775059" y="0"/>
            <a:ext cx="4270711" cy="461665"/>
          </a:xfrm>
          <a:prstGeom prst="rect">
            <a:avLst/>
          </a:prstGeom>
          <a:solidFill>
            <a:srgbClr val="FFFF00"/>
          </a:solidFill>
        </p:spPr>
        <p:txBody>
          <a:bodyPr wrap="square" rtlCol="0">
            <a:spAutoFit/>
          </a:bodyPr>
          <a:lstStyle/>
          <a:p>
            <a:pPr algn="ctr"/>
            <a:r>
              <a:rPr kumimoji="1" lang="ja-JP" altLang="en-US" sz="2400" b="1" dirty="0"/>
              <a:t>データ表示</a:t>
            </a:r>
          </a:p>
        </p:txBody>
      </p:sp>
      <p:sp>
        <p:nvSpPr>
          <p:cNvPr id="2" name="テキスト ボックス 1">
            <a:extLst>
              <a:ext uri="{FF2B5EF4-FFF2-40B4-BE49-F238E27FC236}">
                <a16:creationId xmlns:a16="http://schemas.microsoft.com/office/drawing/2014/main" id="{20BFE7C6-0D7E-9839-3CD4-39465F3CED73}"/>
              </a:ext>
            </a:extLst>
          </p:cNvPr>
          <p:cNvSpPr txBox="1"/>
          <p:nvPr/>
        </p:nvSpPr>
        <p:spPr>
          <a:xfrm>
            <a:off x="8749937" y="1037778"/>
            <a:ext cx="3068437" cy="3785652"/>
          </a:xfrm>
          <a:prstGeom prst="rect">
            <a:avLst/>
          </a:prstGeom>
          <a:noFill/>
        </p:spPr>
        <p:txBody>
          <a:bodyPr wrap="square" rtlCol="0">
            <a:spAutoFit/>
          </a:bodyPr>
          <a:lstStyle/>
          <a:p>
            <a:r>
              <a:rPr lang="ja-JP" altLang="en-US" sz="2400" dirty="0"/>
              <a:t>⑨データ表示</a:t>
            </a:r>
            <a:endParaRPr kumimoji="1" lang="en-US" altLang="ja-JP" sz="2400" dirty="0"/>
          </a:p>
          <a:p>
            <a:r>
              <a:rPr lang="ja-JP" altLang="en-US" sz="2400" dirty="0"/>
              <a:t>データ表示操作は数値表示操作と同様です</a:t>
            </a:r>
            <a:endParaRPr lang="en-US" altLang="ja-JP" sz="2400" dirty="0"/>
          </a:p>
          <a:p>
            <a:r>
              <a:rPr lang="ja-JP" altLang="en-US" sz="2400" dirty="0"/>
              <a:t>左図はデータ表示画面ですが、横方向にデータが並んでいるので画面をスライドして確認して下さい</a:t>
            </a:r>
            <a:endParaRPr lang="en-US" altLang="ja-JP" sz="2400" dirty="0"/>
          </a:p>
          <a:p>
            <a:endParaRPr kumimoji="1" lang="ja-JP" altLang="en-US" sz="2400" dirty="0"/>
          </a:p>
        </p:txBody>
      </p:sp>
      <p:sp>
        <p:nvSpPr>
          <p:cNvPr id="3" name="矢印: 右 2">
            <a:extLst>
              <a:ext uri="{FF2B5EF4-FFF2-40B4-BE49-F238E27FC236}">
                <a16:creationId xmlns:a16="http://schemas.microsoft.com/office/drawing/2014/main" id="{596F1714-4520-0DE9-8C2E-9B9EDEAA1321}"/>
              </a:ext>
            </a:extLst>
          </p:cNvPr>
          <p:cNvSpPr/>
          <p:nvPr/>
        </p:nvSpPr>
        <p:spPr>
          <a:xfrm>
            <a:off x="2706561" y="1359309"/>
            <a:ext cx="541542" cy="3539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75EAEA06-0C39-B263-9FDC-CFA79C89215B}"/>
              </a:ext>
            </a:extLst>
          </p:cNvPr>
          <p:cNvSpPr/>
          <p:nvPr/>
        </p:nvSpPr>
        <p:spPr>
          <a:xfrm>
            <a:off x="5554458" y="1339645"/>
            <a:ext cx="541542" cy="3539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50641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TotalTime>
  <Words>377</Words>
  <Application>Microsoft Office PowerPoint</Application>
  <PresentationFormat>ワイド画面</PresentationFormat>
  <Paragraphs>64</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游ゴシック</vt:lpstr>
      <vt:lpstr>游ゴシック Light</vt:lpstr>
      <vt:lpstr>Arial</vt:lpstr>
      <vt:lpstr>Office テーマ</vt:lpstr>
      <vt:lpstr>PowerPoint プレゼンテーション</vt:lpstr>
      <vt:lpstr>下記のURL（アドレス）を入力する。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寿久 小野</dc:creator>
  <cp:lastModifiedBy>今　治人</cp:lastModifiedBy>
  <cp:revision>7</cp:revision>
  <dcterms:created xsi:type="dcterms:W3CDTF">2024-11-11T11:57:08Z</dcterms:created>
  <dcterms:modified xsi:type="dcterms:W3CDTF">2025-02-18T05:17:39Z</dcterms:modified>
</cp:coreProperties>
</file>